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9" r:id="rId10"/>
    <p:sldId id="263" r:id="rId11"/>
    <p:sldId id="264" r:id="rId12"/>
    <p:sldId id="265" r:id="rId13"/>
    <p:sldId id="266" r:id="rId14"/>
  </p:sldIdLst>
  <p:sldSz cx="18288000" cy="10287000"/>
  <p:notesSz cx="6858000" cy="9144000"/>
  <p:embeddedFontLst>
    <p:embeddedFont>
      <p:font typeface="TAN Mon Cheri" panose="020B0604020202020204" charset="0"/>
      <p:regular r:id="rId15"/>
    </p:embeddedFont>
    <p:embeddedFont>
      <p:font typeface="TT Commons Pro" panose="020B0604020202020204" charset="0"/>
      <p:regular r:id="rId16"/>
    </p:embeddedFont>
    <p:embeddedFont>
      <p:font typeface="TT Commons Pro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5260" autoAdjust="0"/>
  </p:normalViewPr>
  <p:slideViewPr>
    <p:cSldViewPr>
      <p:cViewPr>
        <p:scale>
          <a:sx n="53" d="100"/>
          <a:sy n="53" d="100"/>
        </p:scale>
        <p:origin x="768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11/relationships/webextension" Target="../webextensions/webextension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"/>
          <p:cNvSpPr/>
          <p:nvPr/>
        </p:nvSpPr>
        <p:spPr>
          <a:xfrm rot="337666">
            <a:off x="-1718998" y="-633085"/>
            <a:ext cx="18447884" cy="15081145"/>
          </a:xfrm>
          <a:custGeom>
            <a:avLst/>
            <a:gdLst/>
            <a:ahLst/>
            <a:cxnLst/>
            <a:rect l="l" t="t" r="r" b="b"/>
            <a:pathLst>
              <a:path w="18447884" h="15081145">
                <a:moveTo>
                  <a:pt x="0" y="0"/>
                </a:moveTo>
                <a:lnTo>
                  <a:pt x="18447884" y="0"/>
                </a:lnTo>
                <a:lnTo>
                  <a:pt x="18447884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89220" y="-78699"/>
            <a:ext cx="16580124" cy="10481384"/>
          </a:xfrm>
          <a:custGeom>
            <a:avLst/>
            <a:gdLst/>
            <a:ahLst/>
            <a:cxnLst/>
            <a:rect l="l" t="t" r="r" b="b"/>
            <a:pathLst>
              <a:path w="16580124" h="10481384">
                <a:moveTo>
                  <a:pt x="0" y="0"/>
                </a:moveTo>
                <a:lnTo>
                  <a:pt x="16580123" y="0"/>
                </a:lnTo>
                <a:lnTo>
                  <a:pt x="16580123" y="10481384"/>
                </a:lnTo>
                <a:lnTo>
                  <a:pt x="0" y="104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9927" y="862648"/>
            <a:ext cx="12902961" cy="4280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2"/>
              </a:lnSpc>
            </a:pPr>
            <a:r>
              <a:rPr lang="en-US" sz="7641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MANUFACTURING DOWNTIME ANALYSIS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9314" y="5255179"/>
            <a:ext cx="1228418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 Look Into the Causing Factors, their Frequency, and patterns in a Beverage Factory.</a:t>
            </a:r>
          </a:p>
        </p:txBody>
      </p:sp>
      <p:pic>
        <p:nvPicPr>
          <p:cNvPr id="7" name="Picture 6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3397CBB0-516D-F8E4-6150-AA23009CA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096281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3">
            <a:extLst>
              <a:ext uri="{FF2B5EF4-FFF2-40B4-BE49-F238E27FC236}">
                <a16:creationId xmlns:a16="http://schemas.microsoft.com/office/drawing/2014/main" id="{5BD4208A-9525-6AC3-7248-7555FA8092B2}"/>
              </a:ext>
            </a:extLst>
          </p:cNvPr>
          <p:cNvGrpSpPr/>
          <p:nvPr/>
        </p:nvGrpSpPr>
        <p:grpSpPr>
          <a:xfrm>
            <a:off x="-306651" y="4148745"/>
            <a:ext cx="18594651" cy="6406186"/>
            <a:chOff x="0" y="0"/>
            <a:chExt cx="10427195" cy="3592353"/>
          </a:xfrm>
        </p:grpSpPr>
        <p:sp>
          <p:nvSpPr>
            <p:cNvPr id="59" name="Freeform 4">
              <a:extLst>
                <a:ext uri="{FF2B5EF4-FFF2-40B4-BE49-F238E27FC236}">
                  <a16:creationId xmlns:a16="http://schemas.microsoft.com/office/drawing/2014/main" id="{A0B12DC2-B704-9292-A1B0-80A0874D6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0427195" cy="3592353"/>
            </a:xfrm>
            <a:custGeom>
              <a:avLst/>
              <a:gdLst/>
              <a:ahLst/>
              <a:cxnLst/>
              <a:rect l="l" t="t" r="r" b="b"/>
              <a:pathLst>
                <a:path w="10427195" h="3592353">
                  <a:moveTo>
                    <a:pt x="10302735" y="3592353"/>
                  </a:moveTo>
                  <a:lnTo>
                    <a:pt x="124460" y="3592353"/>
                  </a:lnTo>
                  <a:cubicBezTo>
                    <a:pt x="55880" y="3592353"/>
                    <a:pt x="0" y="3536473"/>
                    <a:pt x="0" y="34678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02735" y="0"/>
                  </a:lnTo>
                  <a:cubicBezTo>
                    <a:pt x="10371315" y="0"/>
                    <a:pt x="10427195" y="55880"/>
                    <a:pt x="10427195" y="124460"/>
                  </a:cubicBezTo>
                  <a:lnTo>
                    <a:pt x="10427195" y="3467893"/>
                  </a:lnTo>
                  <a:cubicBezTo>
                    <a:pt x="10427195" y="3536473"/>
                    <a:pt x="10371315" y="3592353"/>
                    <a:pt x="10302735" y="3592353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Freeform 2" descr="a colorful gradient circle"/>
          <p:cNvSpPr/>
          <p:nvPr/>
        </p:nvSpPr>
        <p:spPr>
          <a:xfrm>
            <a:off x="10677018" y="-4243039"/>
            <a:ext cx="8363210" cy="8363210"/>
          </a:xfrm>
          <a:custGeom>
            <a:avLst/>
            <a:gdLst/>
            <a:ahLst/>
            <a:cxnLst/>
            <a:rect l="l" t="t" r="r" b="b"/>
            <a:pathLst>
              <a:path w="8363210" h="8363210">
                <a:moveTo>
                  <a:pt x="0" y="0"/>
                </a:moveTo>
                <a:lnTo>
                  <a:pt x="8363210" y="0"/>
                </a:lnTo>
                <a:lnTo>
                  <a:pt x="8363210" y="8363210"/>
                </a:lnTo>
                <a:lnTo>
                  <a:pt x="0" y="8363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06651" y="4148745"/>
            <a:ext cx="18594651" cy="6406186"/>
            <a:chOff x="0" y="0"/>
            <a:chExt cx="10427195" cy="3592353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0427195" cy="3592353"/>
            </a:xfrm>
            <a:custGeom>
              <a:avLst/>
              <a:gdLst/>
              <a:ahLst/>
              <a:cxnLst/>
              <a:rect l="l" t="t" r="r" b="b"/>
              <a:pathLst>
                <a:path w="10427195" h="3592353">
                  <a:moveTo>
                    <a:pt x="10302735" y="3592353"/>
                  </a:moveTo>
                  <a:lnTo>
                    <a:pt x="124460" y="3592353"/>
                  </a:lnTo>
                  <a:cubicBezTo>
                    <a:pt x="55880" y="3592353"/>
                    <a:pt x="0" y="3536473"/>
                    <a:pt x="0" y="34678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02735" y="0"/>
                  </a:lnTo>
                  <a:cubicBezTo>
                    <a:pt x="10371315" y="0"/>
                    <a:pt x="10427195" y="55880"/>
                    <a:pt x="10427195" y="124460"/>
                  </a:cubicBezTo>
                  <a:lnTo>
                    <a:pt x="10427195" y="3467893"/>
                  </a:lnTo>
                  <a:cubicBezTo>
                    <a:pt x="10427195" y="3536473"/>
                    <a:pt x="10371315" y="3592353"/>
                    <a:pt x="10302735" y="3592353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07701" y="5421037"/>
            <a:ext cx="1284615" cy="1305252"/>
            <a:chOff x="0" y="0"/>
            <a:chExt cx="424689" cy="4315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413840"/>
            <a:ext cx="1284615" cy="1305252"/>
            <a:chOff x="0" y="0"/>
            <a:chExt cx="424689" cy="4315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90854" y="5413840"/>
            <a:ext cx="1284615" cy="1305252"/>
            <a:chOff x="0" y="0"/>
            <a:chExt cx="424689" cy="4315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574007" y="5413840"/>
            <a:ext cx="1284615" cy="1305252"/>
            <a:chOff x="0" y="0"/>
            <a:chExt cx="424689" cy="4315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7571693"/>
            <a:ext cx="1284615" cy="1305252"/>
            <a:chOff x="0" y="0"/>
            <a:chExt cx="424689" cy="4315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07305" y="7571693"/>
            <a:ext cx="1284615" cy="1305252"/>
            <a:chOff x="0" y="0"/>
            <a:chExt cx="424689" cy="4315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90062" y="7571693"/>
            <a:ext cx="1284615" cy="1305252"/>
            <a:chOff x="0" y="0"/>
            <a:chExt cx="424689" cy="4315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574007" y="7571693"/>
            <a:ext cx="1284615" cy="1305252"/>
            <a:chOff x="0" y="0"/>
            <a:chExt cx="424689" cy="4315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324708" y="5705724"/>
            <a:ext cx="755854" cy="755854"/>
          </a:xfrm>
          <a:custGeom>
            <a:avLst/>
            <a:gdLst/>
            <a:ahLst/>
            <a:cxnLst/>
            <a:rect l="l" t="t" r="r" b="b"/>
            <a:pathLst>
              <a:path w="755854" h="755854">
                <a:moveTo>
                  <a:pt x="0" y="0"/>
                </a:moveTo>
                <a:lnTo>
                  <a:pt x="755855" y="0"/>
                </a:lnTo>
                <a:lnTo>
                  <a:pt x="755855" y="755855"/>
                </a:lnTo>
                <a:lnTo>
                  <a:pt x="0" y="755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5471685" y="5705724"/>
            <a:ext cx="755854" cy="755854"/>
          </a:xfrm>
          <a:custGeom>
            <a:avLst/>
            <a:gdLst/>
            <a:ahLst/>
            <a:cxnLst/>
            <a:rect l="l" t="t" r="r" b="b"/>
            <a:pathLst>
              <a:path w="755854" h="755854">
                <a:moveTo>
                  <a:pt x="0" y="0"/>
                </a:moveTo>
                <a:lnTo>
                  <a:pt x="755855" y="0"/>
                </a:lnTo>
                <a:lnTo>
                  <a:pt x="755855" y="755855"/>
                </a:lnTo>
                <a:lnTo>
                  <a:pt x="0" y="755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165703" y="7713772"/>
            <a:ext cx="1010609" cy="1010609"/>
          </a:xfrm>
          <a:custGeom>
            <a:avLst/>
            <a:gdLst/>
            <a:ahLst/>
            <a:cxnLst/>
            <a:rect l="l" t="t" r="r" b="b"/>
            <a:pathLst>
              <a:path w="1010609" h="1010609">
                <a:moveTo>
                  <a:pt x="0" y="0"/>
                </a:moveTo>
                <a:lnTo>
                  <a:pt x="1010609" y="0"/>
                </a:lnTo>
                <a:lnTo>
                  <a:pt x="1010609" y="1010609"/>
                </a:lnTo>
                <a:lnTo>
                  <a:pt x="0" y="1010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5340655" y="7685213"/>
            <a:ext cx="1039167" cy="1039167"/>
          </a:xfrm>
          <a:custGeom>
            <a:avLst/>
            <a:gdLst/>
            <a:ahLst/>
            <a:cxnLst/>
            <a:rect l="l" t="t" r="r" b="b"/>
            <a:pathLst>
              <a:path w="1039167" h="1039167">
                <a:moveTo>
                  <a:pt x="0" y="0"/>
                </a:moveTo>
                <a:lnTo>
                  <a:pt x="1039167" y="0"/>
                </a:lnTo>
                <a:lnTo>
                  <a:pt x="1039167" y="1039168"/>
                </a:lnTo>
                <a:lnTo>
                  <a:pt x="0" y="1039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9485448" y="5491386"/>
            <a:ext cx="1095427" cy="1095427"/>
          </a:xfrm>
          <a:custGeom>
            <a:avLst/>
            <a:gdLst/>
            <a:ahLst/>
            <a:cxnLst/>
            <a:rect l="l" t="t" r="r" b="b"/>
            <a:pathLst>
              <a:path w="1095427" h="1095427">
                <a:moveTo>
                  <a:pt x="0" y="0"/>
                </a:moveTo>
                <a:lnTo>
                  <a:pt x="1095427" y="0"/>
                </a:lnTo>
                <a:lnTo>
                  <a:pt x="1095427" y="1095427"/>
                </a:lnTo>
                <a:lnTo>
                  <a:pt x="0" y="10954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9537566" y="7733189"/>
            <a:ext cx="991192" cy="991192"/>
          </a:xfrm>
          <a:custGeom>
            <a:avLst/>
            <a:gdLst/>
            <a:ahLst/>
            <a:cxnLst/>
            <a:rect l="l" t="t" r="r" b="b"/>
            <a:pathLst>
              <a:path w="991192" h="991192">
                <a:moveTo>
                  <a:pt x="0" y="0"/>
                </a:moveTo>
                <a:lnTo>
                  <a:pt x="991192" y="0"/>
                </a:lnTo>
                <a:lnTo>
                  <a:pt x="991192" y="991192"/>
                </a:lnTo>
                <a:lnTo>
                  <a:pt x="0" y="991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3742368" y="5565152"/>
            <a:ext cx="947895" cy="947895"/>
          </a:xfrm>
          <a:custGeom>
            <a:avLst/>
            <a:gdLst/>
            <a:ahLst/>
            <a:cxnLst/>
            <a:rect l="l" t="t" r="r" b="b"/>
            <a:pathLst>
              <a:path w="947895" h="947895">
                <a:moveTo>
                  <a:pt x="0" y="0"/>
                </a:moveTo>
                <a:lnTo>
                  <a:pt x="947894" y="0"/>
                </a:lnTo>
                <a:lnTo>
                  <a:pt x="947894" y="947895"/>
                </a:lnTo>
                <a:lnTo>
                  <a:pt x="0" y="947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3766048" y="7766677"/>
            <a:ext cx="924215" cy="924215"/>
          </a:xfrm>
          <a:custGeom>
            <a:avLst/>
            <a:gdLst/>
            <a:ahLst/>
            <a:cxnLst/>
            <a:rect l="l" t="t" r="r" b="b"/>
            <a:pathLst>
              <a:path w="924215" h="924215">
                <a:moveTo>
                  <a:pt x="0" y="0"/>
                </a:moveTo>
                <a:lnTo>
                  <a:pt x="924214" y="0"/>
                </a:lnTo>
                <a:lnTo>
                  <a:pt x="924214" y="924215"/>
                </a:lnTo>
                <a:lnTo>
                  <a:pt x="0" y="924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6165237" y="6185968"/>
            <a:ext cx="654158" cy="654158"/>
          </a:xfrm>
          <a:custGeom>
            <a:avLst/>
            <a:gdLst/>
            <a:ahLst/>
            <a:cxnLst/>
            <a:rect l="l" t="t" r="r" b="b"/>
            <a:pathLst>
              <a:path w="654158" h="654158">
                <a:moveTo>
                  <a:pt x="0" y="0"/>
                </a:moveTo>
                <a:lnTo>
                  <a:pt x="654158" y="0"/>
                </a:lnTo>
                <a:lnTo>
                  <a:pt x="654158" y="654158"/>
                </a:lnTo>
                <a:lnTo>
                  <a:pt x="0" y="6541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4523569" y="6230526"/>
            <a:ext cx="654158" cy="654158"/>
          </a:xfrm>
          <a:custGeom>
            <a:avLst/>
            <a:gdLst/>
            <a:ahLst/>
            <a:cxnLst/>
            <a:rect l="l" t="t" r="r" b="b"/>
            <a:pathLst>
              <a:path w="654158" h="654158">
                <a:moveTo>
                  <a:pt x="0" y="0"/>
                </a:moveTo>
                <a:lnTo>
                  <a:pt x="654158" y="0"/>
                </a:lnTo>
                <a:lnTo>
                  <a:pt x="654158" y="654158"/>
                </a:lnTo>
                <a:lnTo>
                  <a:pt x="0" y="6541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4531544" y="8391773"/>
            <a:ext cx="654158" cy="654158"/>
          </a:xfrm>
          <a:custGeom>
            <a:avLst/>
            <a:gdLst/>
            <a:ahLst/>
            <a:cxnLst/>
            <a:rect l="l" t="t" r="r" b="b"/>
            <a:pathLst>
              <a:path w="654158" h="654158">
                <a:moveTo>
                  <a:pt x="0" y="0"/>
                </a:moveTo>
                <a:lnTo>
                  <a:pt x="654158" y="0"/>
                </a:lnTo>
                <a:lnTo>
                  <a:pt x="654158" y="654158"/>
                </a:lnTo>
                <a:lnTo>
                  <a:pt x="0" y="6541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1801231" y="-61434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1028700" y="871008"/>
            <a:ext cx="6386467" cy="287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99"/>
              </a:lnSpc>
            </a:pPr>
            <a:r>
              <a:rPr lang="en-US" sz="7799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KEY</a:t>
            </a:r>
          </a:p>
          <a:p>
            <a:pPr algn="l">
              <a:lnSpc>
                <a:spcPts val="11699"/>
              </a:lnSpc>
            </a:pPr>
            <a:r>
              <a:rPr lang="en-US" sz="7799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FINDINGS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92316" y="5205662"/>
            <a:ext cx="2142692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Downtime Percentage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13315" y="5324699"/>
            <a:ext cx="2138130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Total Downtime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827077" y="5324699"/>
            <a:ext cx="233545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Number of Factors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58623" y="5143500"/>
            <a:ext cx="213813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Percentage of Operators Errors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349251" y="7351838"/>
            <a:ext cx="2364742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Active Production </a:t>
            </a:r>
          </a:p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Time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491920" y="7304960"/>
            <a:ext cx="213813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Production Efficiency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677018" y="7351838"/>
            <a:ext cx="2575826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Number of Downtime Incidents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858623" y="7304960"/>
            <a:ext cx="2474595" cy="66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0"/>
              </a:lnSpc>
              <a:spcBef>
                <a:spcPct val="0"/>
              </a:spcBef>
            </a:pPr>
            <a:r>
              <a:rPr lang="en-US" sz="2200" u="none" strike="noStrike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Predicted Downtime Percentage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462557" y="5866440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1388 Mins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462557" y="8191748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3858 Mins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644716" y="5985943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26.5%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644320" y="8191748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73.5%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895866" y="5985943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12 Factors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827077" y="8191748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61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011023" y="8191748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22.7%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011023" y="5985943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32%</a:t>
            </a:r>
          </a:p>
        </p:txBody>
      </p:sp>
      <p:sp>
        <p:nvSpPr>
          <p:cNvPr id="60" name="Freeform 29">
            <a:extLst>
              <a:ext uri="{FF2B5EF4-FFF2-40B4-BE49-F238E27FC236}">
                <a16:creationId xmlns:a16="http://schemas.microsoft.com/office/drawing/2014/main" id="{64BF4A0C-37C4-5FE2-70A8-B77B496A1984}"/>
              </a:ext>
            </a:extLst>
          </p:cNvPr>
          <p:cNvSpPr/>
          <p:nvPr/>
        </p:nvSpPr>
        <p:spPr>
          <a:xfrm>
            <a:off x="1324708" y="5705723"/>
            <a:ext cx="755854" cy="755854"/>
          </a:xfrm>
          <a:custGeom>
            <a:avLst/>
            <a:gdLst/>
            <a:ahLst/>
            <a:cxnLst/>
            <a:rect l="l" t="t" r="r" b="b"/>
            <a:pathLst>
              <a:path w="755854" h="755854">
                <a:moveTo>
                  <a:pt x="0" y="0"/>
                </a:moveTo>
                <a:lnTo>
                  <a:pt x="755855" y="0"/>
                </a:lnTo>
                <a:lnTo>
                  <a:pt x="755855" y="755855"/>
                </a:lnTo>
                <a:lnTo>
                  <a:pt x="0" y="755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TextBox 50">
            <a:extLst>
              <a:ext uri="{FF2B5EF4-FFF2-40B4-BE49-F238E27FC236}">
                <a16:creationId xmlns:a16="http://schemas.microsoft.com/office/drawing/2014/main" id="{4506D38B-C128-281F-55A1-B10ADC922613}"/>
              </a:ext>
            </a:extLst>
          </p:cNvPr>
          <p:cNvSpPr txBox="1"/>
          <p:nvPr/>
        </p:nvSpPr>
        <p:spPr>
          <a:xfrm>
            <a:off x="2462557" y="5866439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1388 Mins</a:t>
            </a:r>
          </a:p>
        </p:txBody>
      </p:sp>
      <p:pic>
        <p:nvPicPr>
          <p:cNvPr id="63" name="Picture 6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E9593CAA-C04A-AED2-AA63-000AC76B4A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63" y="8449905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60" grpId="0" animBg="1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 "/>
          <p:cNvSpPr/>
          <p:nvPr/>
        </p:nvSpPr>
        <p:spPr>
          <a:xfrm>
            <a:off x="7716471" y="652331"/>
            <a:ext cx="15350424" cy="15350424"/>
          </a:xfrm>
          <a:custGeom>
            <a:avLst/>
            <a:gdLst/>
            <a:ahLst/>
            <a:cxnLst/>
            <a:rect l="l" t="t" r="r" b="b"/>
            <a:pathLst>
              <a:path w="15350424" h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 pink and yellow glowing gradient brush stroke"/>
          <p:cNvSpPr/>
          <p:nvPr/>
        </p:nvSpPr>
        <p:spPr>
          <a:xfrm rot="-184428">
            <a:off x="-1695813" y="-1958370"/>
            <a:ext cx="13198362" cy="13198362"/>
          </a:xfrm>
          <a:custGeom>
            <a:avLst/>
            <a:gdLst/>
            <a:ahLst/>
            <a:cxnLst/>
            <a:rect l="l" t="t" r="r" b="b"/>
            <a:pathLst>
              <a:path w="13198362" h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796164" y="199759"/>
            <a:ext cx="6695672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6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9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" descr="Add-in content for Microsoft Power BI.">
                <a:extLst>
                  <a:ext uri="{FF2B5EF4-FFF2-40B4-BE49-F238E27FC236}">
                    <a16:creationId xmlns:a16="http://schemas.microsoft.com/office/drawing/2014/main" id="{B6E8B1DF-950F-3563-83FA-4E929F0BBF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2354103"/>
                  </p:ext>
                </p:extLst>
              </p:nvPr>
            </p:nvGraphicFramePr>
            <p:xfrm>
              <a:off x="-228600" y="1109531"/>
              <a:ext cx="19050000" cy="967276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7" name="Add-in" descr="Add-in content for Microsoft Power BI.">
                <a:extLst>
                  <a:ext uri="{FF2B5EF4-FFF2-40B4-BE49-F238E27FC236}">
                    <a16:creationId xmlns:a16="http://schemas.microsoft.com/office/drawing/2014/main" id="{B6E8B1DF-950F-3563-83FA-4E929F0BBF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28600" y="1109531"/>
                <a:ext cx="19050000" cy="967276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"/>
          <p:cNvSpPr/>
          <p:nvPr/>
        </p:nvSpPr>
        <p:spPr>
          <a:xfrm>
            <a:off x="9485078" y="-6461455"/>
            <a:ext cx="13938055" cy="13938055"/>
          </a:xfrm>
          <a:custGeom>
            <a:avLst/>
            <a:gdLst/>
            <a:ahLst/>
            <a:cxnLst/>
            <a:rect l="l" t="t" r="r" b="b"/>
            <a:pathLst>
              <a:path w="13938055" h="13938055">
                <a:moveTo>
                  <a:pt x="0" y="0"/>
                </a:moveTo>
                <a:lnTo>
                  <a:pt x="13938055" y="0"/>
                </a:lnTo>
                <a:lnTo>
                  <a:pt x="13938055" y="13938054"/>
                </a:lnTo>
                <a:lnTo>
                  <a:pt x="0" y="1393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 colorful glowing gradient brush stroke"/>
          <p:cNvSpPr/>
          <p:nvPr/>
        </p:nvSpPr>
        <p:spPr>
          <a:xfrm rot="1265746">
            <a:off x="-5121185" y="2831654"/>
            <a:ext cx="17658977" cy="14436213"/>
          </a:xfrm>
          <a:custGeom>
            <a:avLst/>
            <a:gdLst/>
            <a:ahLst/>
            <a:cxnLst/>
            <a:rect l="l" t="t" r="r" b="b"/>
            <a:pathLst>
              <a:path w="17658977" h="14436213">
                <a:moveTo>
                  <a:pt x="0" y="0"/>
                </a:moveTo>
                <a:lnTo>
                  <a:pt x="17658977" y="0"/>
                </a:lnTo>
                <a:lnTo>
                  <a:pt x="17658977" y="14436214"/>
                </a:lnTo>
                <a:lnTo>
                  <a:pt x="0" y="1443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3974" y="-228233"/>
            <a:ext cx="4070854" cy="4350158"/>
          </a:xfrm>
          <a:custGeom>
            <a:avLst/>
            <a:gdLst/>
            <a:ahLst/>
            <a:cxnLst/>
            <a:rect l="l" t="t" r="r" b="b"/>
            <a:pathLst>
              <a:path w="4070854" h="4350158">
                <a:moveTo>
                  <a:pt x="0" y="0"/>
                </a:moveTo>
                <a:lnTo>
                  <a:pt x="4070853" y="0"/>
                </a:lnTo>
                <a:lnTo>
                  <a:pt x="4070853" y="4350158"/>
                </a:lnTo>
                <a:lnTo>
                  <a:pt x="0" y="4350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30" r="-34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013700" y="1028700"/>
            <a:ext cx="11182154" cy="1834042"/>
            <a:chOff x="0" y="0"/>
            <a:chExt cx="14909539" cy="2445390"/>
          </a:xfrm>
        </p:grpSpPr>
        <p:sp>
          <p:nvSpPr>
            <p:cNvPr id="6" name="TextBox 6"/>
            <p:cNvSpPr txBox="1"/>
            <p:nvPr/>
          </p:nvSpPr>
          <p:spPr>
            <a:xfrm>
              <a:off x="0" y="-180975"/>
              <a:ext cx="14909539" cy="1501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50"/>
                </a:lnSpc>
              </a:pPr>
              <a:r>
                <a:rPr lang="en-US" sz="6500" dirty="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RECOMMENDATIONS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74472" y="1714081"/>
              <a:ext cx="12160594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For a more efficient batch run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787" y="4139625"/>
            <a:ext cx="17575772" cy="492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8" lvl="1" indent="-421004" algn="l">
              <a:lnSpc>
                <a:spcPts val="6824"/>
              </a:lnSpc>
              <a:buFont typeface="Arial"/>
              <a:buChar char="•"/>
            </a:pPr>
            <a:r>
              <a:rPr lang="en-US" sz="38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Enhance preventive measures to reduce unexpected downtimes.</a:t>
            </a:r>
          </a:p>
          <a:p>
            <a:pPr marL="842008" lvl="1" indent="-421004" algn="l">
              <a:lnSpc>
                <a:spcPts val="6824"/>
              </a:lnSpc>
              <a:buFont typeface="Arial"/>
              <a:buChar char="•"/>
            </a:pPr>
            <a:r>
              <a:rPr lang="en-US" sz="38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Train operators to handle technical issues more efficiently.</a:t>
            </a:r>
          </a:p>
          <a:p>
            <a:pPr marL="842008" lvl="1" indent="-421004" algn="l">
              <a:lnSpc>
                <a:spcPts val="6824"/>
              </a:lnSpc>
              <a:buFont typeface="Arial"/>
              <a:buChar char="•"/>
            </a:pPr>
            <a:r>
              <a:rPr lang="en-US" sz="38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Use predictive models to estimate future downtimes based on historical data.</a:t>
            </a:r>
          </a:p>
          <a:p>
            <a:pPr marL="842008" lvl="1" indent="-421004" algn="l">
              <a:lnSpc>
                <a:spcPts val="6824"/>
              </a:lnSpc>
              <a:buFont typeface="Arial"/>
              <a:buChar char="•"/>
            </a:pPr>
            <a:r>
              <a:rPr lang="en-US" sz="38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Increase real-time monitoring of the production line, to detect faults before they occur.</a:t>
            </a:r>
          </a:p>
          <a:p>
            <a:pPr algn="ctr">
              <a:lnSpc>
                <a:spcPts val="4680"/>
              </a:lnSpc>
            </a:pPr>
            <a:endParaRPr lang="en-US" sz="3899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pic>
        <p:nvPicPr>
          <p:cNvPr id="11" name="Picture 10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D61B876-DE7E-57FE-1618-3A006DD7B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7916160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86073" y="3528394"/>
            <a:ext cx="12515853" cy="266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THANK YOU FOR LISTENING!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70074" y="6923198"/>
            <a:ext cx="874785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Feel free to Ask any questions!</a:t>
            </a:r>
          </a:p>
        </p:txBody>
      </p:sp>
      <p:pic>
        <p:nvPicPr>
          <p:cNvPr id="5" name="Picture 4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38E89389-1A2F-1C11-E056-B42FD73FE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3400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 "/>
          <p:cNvSpPr/>
          <p:nvPr/>
        </p:nvSpPr>
        <p:spPr>
          <a:xfrm>
            <a:off x="-7160776" y="1538136"/>
            <a:ext cx="15350424" cy="15350424"/>
          </a:xfrm>
          <a:custGeom>
            <a:avLst/>
            <a:gdLst/>
            <a:ahLst/>
            <a:cxnLst/>
            <a:rect l="l" t="t" r="r" b="b"/>
            <a:pathLst>
              <a:path w="15350424" h="15350424">
                <a:moveTo>
                  <a:pt x="0" y="0"/>
                </a:moveTo>
                <a:lnTo>
                  <a:pt x="15350425" y="0"/>
                </a:lnTo>
                <a:lnTo>
                  <a:pt x="15350425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538136"/>
            <a:ext cx="6985590" cy="6985590"/>
            <a:chOff x="0" y="0"/>
            <a:chExt cx="6350000" cy="6350000"/>
          </a:xfrm>
        </p:grpSpPr>
        <p:sp>
          <p:nvSpPr>
            <p:cNvPr id="4" name="Freeform 4" descr="a white circle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92559" y="2202006"/>
            <a:ext cx="5657873" cy="565785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136" r="-251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 descr="a glowing gradient brush stroke "/>
          <p:cNvSpPr/>
          <p:nvPr/>
        </p:nvSpPr>
        <p:spPr>
          <a:xfrm rot="437564">
            <a:off x="12315158" y="-774065"/>
            <a:ext cx="14184276" cy="14660750"/>
          </a:xfrm>
          <a:custGeom>
            <a:avLst/>
            <a:gdLst/>
            <a:ahLst/>
            <a:cxnLst/>
            <a:rect l="l" t="t" r="r" b="b"/>
            <a:pathLst>
              <a:path w="14184276" h="14660750">
                <a:moveTo>
                  <a:pt x="0" y="0"/>
                </a:moveTo>
                <a:lnTo>
                  <a:pt x="14184276" y="0"/>
                </a:lnTo>
                <a:lnTo>
                  <a:pt x="14184276" y="14660750"/>
                </a:lnTo>
                <a:lnTo>
                  <a:pt x="0" y="14660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189649" y="1028700"/>
            <a:ext cx="698305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899" b="1" dirty="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PRESENTED BY: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3899" y="2547881"/>
            <a:ext cx="11859164" cy="6665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Anas Ashraf Helmy </a:t>
            </a:r>
          </a:p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Fatma Abdelrahman Mahmoud</a:t>
            </a:r>
          </a:p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Farah Khaled Mostafa</a:t>
            </a:r>
          </a:p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Salwa Sayed Ibrahim</a:t>
            </a:r>
          </a:p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Manar Fathy Hassan</a:t>
            </a:r>
          </a:p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Rasha Mahmoud Hassan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2</a:t>
            </a:r>
          </a:p>
        </p:txBody>
      </p:sp>
      <p:pic>
        <p:nvPicPr>
          <p:cNvPr id="12" name="Picture 11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1D296566-DA7A-8E0D-36CF-D8A42FAA2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1" y="8118724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"/>
          <p:cNvSpPr/>
          <p:nvPr/>
        </p:nvSpPr>
        <p:spPr>
          <a:xfrm>
            <a:off x="1468788" y="-1575605"/>
            <a:ext cx="15350424" cy="15350424"/>
          </a:xfrm>
          <a:custGeom>
            <a:avLst/>
            <a:gdLst/>
            <a:ahLst/>
            <a:cxnLst/>
            <a:rect l="l" t="t" r="r" b="b"/>
            <a:pathLst>
              <a:path w="15350424" h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 rounded gradient shape"/>
          <p:cNvSpPr/>
          <p:nvPr/>
        </p:nvSpPr>
        <p:spPr>
          <a:xfrm>
            <a:off x="798493" y="6806302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 rounded gradient shape"/>
          <p:cNvSpPr/>
          <p:nvPr/>
        </p:nvSpPr>
        <p:spPr>
          <a:xfrm>
            <a:off x="10245599" y="6806302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19105" y="825170"/>
            <a:ext cx="9322355" cy="4544648"/>
          </a:xfrm>
          <a:custGeom>
            <a:avLst/>
            <a:gdLst/>
            <a:ahLst/>
            <a:cxnLst/>
            <a:rect l="l" t="t" r="r" b="b"/>
            <a:pathLst>
              <a:path w="9322355" h="4544648">
                <a:moveTo>
                  <a:pt x="0" y="0"/>
                </a:moveTo>
                <a:lnTo>
                  <a:pt x="9322354" y="0"/>
                </a:lnTo>
                <a:lnTo>
                  <a:pt x="9322354" y="4544648"/>
                </a:lnTo>
                <a:lnTo>
                  <a:pt x="0" y="45446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8256" y="1073347"/>
            <a:ext cx="10449125" cy="5510693"/>
            <a:chOff x="0" y="0"/>
            <a:chExt cx="13932167" cy="7347591"/>
          </a:xfrm>
        </p:grpSpPr>
        <p:sp>
          <p:nvSpPr>
            <p:cNvPr id="7" name="TextBox 7"/>
            <p:cNvSpPr txBox="1"/>
            <p:nvPr/>
          </p:nvSpPr>
          <p:spPr>
            <a:xfrm>
              <a:off x="0" y="-209550"/>
              <a:ext cx="13932167" cy="17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249"/>
                </a:lnSpc>
              </a:pPr>
              <a:r>
                <a:rPr lang="en-US" sz="7499" dirty="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INTRODUCTION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4583"/>
              <a:ext cx="13932167" cy="5443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</a:t>
              </a:r>
            </a:p>
            <a:p>
              <a:pPr algn="just">
                <a:lnSpc>
                  <a:spcPts val="5329"/>
                </a:lnSpc>
              </a:pPr>
              <a:r>
                <a:rPr lang="en-US" sz="4099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Project Objective:</a:t>
              </a:r>
            </a:p>
            <a:p>
              <a:pPr algn="just">
                <a:lnSpc>
                  <a:spcPts val="4550"/>
                </a:lnSpc>
              </a:pPr>
              <a:endParaRPr lang="en-US" sz="4099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endParaRPr>
            </a:p>
            <a:p>
              <a:pPr algn="just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-Analyzing </a:t>
              </a:r>
              <a:r>
                <a:rPr lang="en-US" sz="35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manufacturing downtime data </a:t>
              </a: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using </a:t>
              </a:r>
              <a:r>
                <a:rPr lang="en-US" sz="35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Power BI</a:t>
              </a: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to </a:t>
              </a:r>
              <a:r>
                <a:rPr lang="en-US" sz="35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clarify the causes</a:t>
              </a: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and </a:t>
              </a:r>
              <a:r>
                <a:rPr lang="en-US" sz="35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improve production efficiency</a:t>
              </a: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.</a:t>
              </a:r>
            </a:p>
            <a:p>
              <a:pPr algn="just">
                <a:lnSpc>
                  <a:spcPts val="4550"/>
                </a:lnSpc>
              </a:pPr>
              <a:endPara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487382" y="6966777"/>
            <a:ext cx="6800618" cy="235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5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The importance of downtime analysis in improving production efficiency</a:t>
            </a:r>
          </a:p>
          <a:p>
            <a:pPr algn="l">
              <a:lnSpc>
                <a:spcPts val="4679"/>
              </a:lnSpc>
            </a:pPr>
            <a:endParaRPr lang="en-US" sz="3599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40276" y="7264730"/>
            <a:ext cx="7026920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5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What is Manufacturing Downtime?</a:t>
            </a:r>
          </a:p>
          <a:p>
            <a:pPr algn="l">
              <a:lnSpc>
                <a:spcPts val="4679"/>
              </a:lnSpc>
            </a:pPr>
            <a:endParaRPr lang="en-US" sz="3599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735509" y="8626027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</a:t>
            </a:r>
          </a:p>
        </p:txBody>
      </p:sp>
      <p:pic>
        <p:nvPicPr>
          <p:cNvPr id="13" name="Picture 1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EC20E26B-223D-FD6E-F10A-D3B1CDB06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" y="8285349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63483" y="1028700"/>
            <a:ext cx="8695817" cy="8106998"/>
            <a:chOff x="0" y="0"/>
            <a:chExt cx="4876294" cy="4546106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876294" cy="4546106"/>
            </a:xfrm>
            <a:custGeom>
              <a:avLst/>
              <a:gdLst/>
              <a:ahLst/>
              <a:cxnLst/>
              <a:rect l="l" t="t" r="r" b="b"/>
              <a:pathLst>
                <a:path w="4876294" h="4546106">
                  <a:moveTo>
                    <a:pt x="4751834" y="4546106"/>
                  </a:moveTo>
                  <a:lnTo>
                    <a:pt x="124460" y="4546106"/>
                  </a:lnTo>
                  <a:cubicBezTo>
                    <a:pt x="55880" y="4546106"/>
                    <a:pt x="0" y="4490226"/>
                    <a:pt x="0" y="44216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51834" y="0"/>
                  </a:lnTo>
                  <a:cubicBezTo>
                    <a:pt x="4820414" y="0"/>
                    <a:pt x="4876294" y="55880"/>
                    <a:pt x="4876294" y="124460"/>
                  </a:cubicBezTo>
                  <a:lnTo>
                    <a:pt x="4876294" y="4421646"/>
                  </a:lnTo>
                  <a:cubicBezTo>
                    <a:pt x="4876294" y="4490226"/>
                    <a:pt x="4820414" y="4546106"/>
                    <a:pt x="4751834" y="4546106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 descr="a five-item radial chart with percent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56" y="399150"/>
            <a:ext cx="9263285" cy="874012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4913233"/>
            <a:ext cx="6388299" cy="3187268"/>
            <a:chOff x="0" y="0"/>
            <a:chExt cx="8517732" cy="4249690"/>
          </a:xfrm>
        </p:grpSpPr>
        <p:sp>
          <p:nvSpPr>
            <p:cNvPr id="6" name="TextBox 6"/>
            <p:cNvSpPr txBox="1"/>
            <p:nvPr/>
          </p:nvSpPr>
          <p:spPr>
            <a:xfrm>
              <a:off x="0" y="2501051"/>
              <a:ext cx="8517732" cy="1748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7"/>
                </a:lnSpc>
              </a:pPr>
              <a:r>
                <a:rPr lang="en-US" sz="2698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Our Analysis focused on the factors, their frequency and the underlying reasons of that!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17732" cy="2181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84"/>
                </a:lnSpc>
              </a:pPr>
              <a:r>
                <a:rPr lang="en-US" sz="3372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From 29\8\2024 to 3\9\2024 </a:t>
              </a:r>
            </a:p>
            <a:p>
              <a:pPr algn="l">
                <a:lnSpc>
                  <a:spcPts val="4384"/>
                </a:lnSpc>
              </a:pPr>
              <a:r>
                <a:rPr lang="en-US" sz="3372" b="1" dirty="0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Downtime </a:t>
              </a:r>
              <a:r>
                <a:rPr lang="en-US" sz="3372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accounted for a total of </a:t>
              </a:r>
              <a:r>
                <a:rPr lang="en-US" sz="3372" b="1" dirty="0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1388 minutes</a:t>
              </a:r>
              <a:r>
                <a:rPr lang="en-US" sz="3372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!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7534783" cy="2999430"/>
            <a:chOff x="0" y="0"/>
            <a:chExt cx="10046377" cy="3999240"/>
          </a:xfrm>
        </p:grpSpPr>
        <p:sp>
          <p:nvSpPr>
            <p:cNvPr id="9" name="TextBox 9"/>
            <p:cNvSpPr txBox="1"/>
            <p:nvPr/>
          </p:nvSpPr>
          <p:spPr>
            <a:xfrm>
              <a:off x="0" y="2505932"/>
              <a:ext cx="9041711" cy="149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The Data was based on a period of </a:t>
              </a:r>
              <a:r>
                <a:rPr lang="en-US" sz="3500" b="1" dirty="0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5 days</a:t>
              </a:r>
              <a:r>
                <a:rPr lang="en-US" sz="3500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inside the Soda factory.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046377" cy="227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REFERENCE PERIOD </a:t>
              </a:r>
            </a:p>
            <a:p>
              <a:pPr algn="l">
                <a:lnSpc>
                  <a:spcPts val="6720"/>
                </a:lnSpc>
              </a:pPr>
              <a:r>
                <a:rPr lang="en-US" sz="5600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&amp; DOWNTIME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4</a:t>
            </a:r>
          </a:p>
        </p:txBody>
      </p:sp>
      <p:pic>
        <p:nvPicPr>
          <p:cNvPr id="13" name="Picture 1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CD714B80-A34C-E012-85FA-8751A486A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8267700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 "/>
          <p:cNvSpPr/>
          <p:nvPr/>
        </p:nvSpPr>
        <p:spPr>
          <a:xfrm rot="9007576">
            <a:off x="-3697944" y="779848"/>
            <a:ext cx="10624840" cy="12724359"/>
          </a:xfrm>
          <a:custGeom>
            <a:avLst/>
            <a:gdLst/>
            <a:ahLst/>
            <a:cxnLst/>
            <a:rect l="l" t="t" r="r" b="b"/>
            <a:pathLst>
              <a:path w="10624840" h="12724359">
                <a:moveTo>
                  <a:pt x="0" y="0"/>
                </a:moveTo>
                <a:lnTo>
                  <a:pt x="10624840" y="0"/>
                </a:lnTo>
                <a:lnTo>
                  <a:pt x="10624840" y="12724360"/>
                </a:lnTo>
                <a:lnTo>
                  <a:pt x="0" y="12724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316371" y="421188"/>
            <a:ext cx="5768322" cy="9323660"/>
            <a:chOff x="0" y="0"/>
            <a:chExt cx="3045774" cy="4923054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3045774" cy="4923055"/>
            </a:xfrm>
            <a:custGeom>
              <a:avLst/>
              <a:gdLst/>
              <a:ahLst/>
              <a:cxnLst/>
              <a:rect l="l" t="t" r="r" b="b"/>
              <a:pathLst>
                <a:path w="3045774" h="4923055">
                  <a:moveTo>
                    <a:pt x="2921314" y="4923054"/>
                  </a:moveTo>
                  <a:lnTo>
                    <a:pt x="124460" y="4923054"/>
                  </a:lnTo>
                  <a:cubicBezTo>
                    <a:pt x="55880" y="4923054"/>
                    <a:pt x="0" y="4867174"/>
                    <a:pt x="0" y="4798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21314" y="0"/>
                  </a:lnTo>
                  <a:cubicBezTo>
                    <a:pt x="2989894" y="0"/>
                    <a:pt x="3045774" y="55880"/>
                    <a:pt x="3045774" y="124460"/>
                  </a:cubicBezTo>
                  <a:lnTo>
                    <a:pt x="3045774" y="4798594"/>
                  </a:lnTo>
                  <a:cubicBezTo>
                    <a:pt x="3045774" y="4867174"/>
                    <a:pt x="2989894" y="4923055"/>
                    <a:pt x="2921314" y="4923055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1833490" y="596918"/>
            <a:ext cx="4734085" cy="8915050"/>
          </a:xfrm>
          <a:custGeom>
            <a:avLst/>
            <a:gdLst/>
            <a:ahLst/>
            <a:cxnLst/>
            <a:rect l="l" t="t" r="r" b="b"/>
            <a:pathLst>
              <a:path w="4734085" h="8915050">
                <a:moveTo>
                  <a:pt x="0" y="0"/>
                </a:moveTo>
                <a:lnTo>
                  <a:pt x="4734085" y="0"/>
                </a:lnTo>
                <a:lnTo>
                  <a:pt x="4734085" y="8915050"/>
                </a:lnTo>
                <a:lnTo>
                  <a:pt x="0" y="891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9" t="-12255" b="-311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230271" y="419250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49274" y="345941"/>
            <a:ext cx="8115300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DATA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274" y="1922375"/>
            <a:ext cx="5893273" cy="231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Production data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Downtime data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Causing factors data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Operators'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143500"/>
            <a:ext cx="8115300" cy="4896586"/>
            <a:chOff x="0" y="0"/>
            <a:chExt cx="10820400" cy="652878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09550"/>
              <a:ext cx="10820400" cy="1672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7200" dirty="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KEY FIELDS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87474"/>
              <a:ext cx="7857698" cy="454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Date</a:t>
              </a:r>
            </a:p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Downtime</a:t>
              </a:r>
            </a:p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Duration</a:t>
              </a:r>
            </a:p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Production Duration</a:t>
              </a:r>
            </a:p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Contributing Factors</a:t>
              </a:r>
            </a:p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Responsible Operator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 "/>
          <p:cNvSpPr/>
          <p:nvPr/>
        </p:nvSpPr>
        <p:spPr>
          <a:xfrm>
            <a:off x="-3529427" y="4409381"/>
            <a:ext cx="13938055" cy="13938055"/>
          </a:xfrm>
          <a:custGeom>
            <a:avLst/>
            <a:gdLst/>
            <a:ahLst/>
            <a:cxnLst/>
            <a:rect l="l" t="t" r="r" b="b"/>
            <a:pathLst>
              <a:path w="13938055" h="13938055">
                <a:moveTo>
                  <a:pt x="0" y="0"/>
                </a:moveTo>
                <a:lnTo>
                  <a:pt x="13938055" y="0"/>
                </a:lnTo>
                <a:lnTo>
                  <a:pt x="13938055" y="13938054"/>
                </a:lnTo>
                <a:lnTo>
                  <a:pt x="0" y="1393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655046" y="0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50505" y="1093470"/>
            <a:ext cx="13983139" cy="405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KEY ANALYTICAL QUESTIONS</a:t>
            </a:r>
          </a:p>
          <a:p>
            <a:pPr algn="ctr">
              <a:lnSpc>
                <a:spcPts val="10800"/>
              </a:lnSpc>
            </a:pPr>
            <a:endParaRPr lang="en-US" sz="7200" dirty="0">
              <a:solidFill>
                <a:srgbClr val="000000"/>
              </a:solidFill>
              <a:latin typeface="TAN Mon Cheri"/>
              <a:ea typeface="TAN Mon Cheri"/>
              <a:cs typeface="TAN Mon Cheri"/>
              <a:sym typeface="TAN Mon Che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50032" y="4145562"/>
            <a:ext cx="13983139" cy="480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9" lvl="1" indent="-410209" algn="l">
              <a:lnSpc>
                <a:spcPts val="664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What are the most frequent Downtime Factors?</a:t>
            </a:r>
          </a:p>
          <a:p>
            <a:pPr marL="820419" lvl="1" indent="-410209" algn="l">
              <a:lnSpc>
                <a:spcPts val="664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What percentage of Total Production Time is Downtime?</a:t>
            </a:r>
          </a:p>
          <a:p>
            <a:pPr marL="820419" lvl="1" indent="-410209" algn="l">
              <a:lnSpc>
                <a:spcPts val="664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How do different factors impact productivity?</a:t>
            </a:r>
          </a:p>
          <a:p>
            <a:pPr marL="820419" lvl="1" indent="-410209" algn="l">
              <a:lnSpc>
                <a:spcPts val="664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What are the predicted Future Downtime Rates?</a:t>
            </a:r>
          </a:p>
          <a:p>
            <a:pPr marL="820419" lvl="1" indent="-410209" algn="l">
              <a:lnSpc>
                <a:spcPts val="664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What are the Operators Contribution to the Downtime?</a:t>
            </a:r>
          </a:p>
          <a:p>
            <a:pPr algn="ctr">
              <a:lnSpc>
                <a:spcPts val="4550"/>
              </a:lnSpc>
            </a:pPr>
            <a:endParaRPr lang="en-US" sz="3799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6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5D05634B-53EC-496F-E40B-DA482F07A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9" y="8222262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4773" y="1772152"/>
            <a:ext cx="8899227" cy="7838393"/>
            <a:chOff x="0" y="0"/>
            <a:chExt cx="4990359" cy="4395482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990359" cy="4395482"/>
            </a:xfrm>
            <a:custGeom>
              <a:avLst/>
              <a:gdLst/>
              <a:ahLst/>
              <a:cxnLst/>
              <a:rect l="l" t="t" r="r" b="b"/>
              <a:pathLst>
                <a:path w="4990359" h="4395482">
                  <a:moveTo>
                    <a:pt x="4865899" y="4395482"/>
                  </a:moveTo>
                  <a:lnTo>
                    <a:pt x="124460" y="4395482"/>
                  </a:lnTo>
                  <a:cubicBezTo>
                    <a:pt x="55880" y="4395482"/>
                    <a:pt x="0" y="4339602"/>
                    <a:pt x="0" y="42710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5899" y="0"/>
                  </a:lnTo>
                  <a:cubicBezTo>
                    <a:pt x="4934479" y="0"/>
                    <a:pt x="4990359" y="55880"/>
                    <a:pt x="4990359" y="124460"/>
                  </a:cubicBezTo>
                  <a:lnTo>
                    <a:pt x="4990359" y="4271022"/>
                  </a:lnTo>
                  <a:cubicBezTo>
                    <a:pt x="4990359" y="4339602"/>
                    <a:pt x="4934479" y="4395482"/>
                    <a:pt x="4865899" y="4395482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345285" y="1772152"/>
            <a:ext cx="8757562" cy="7838393"/>
            <a:chOff x="0" y="0"/>
            <a:chExt cx="4910918" cy="4395482"/>
          </a:xfrm>
        </p:grpSpPr>
        <p:sp>
          <p:nvSpPr>
            <p:cNvPr id="5" name="Freeform 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910918" cy="4395482"/>
            </a:xfrm>
            <a:custGeom>
              <a:avLst/>
              <a:gdLst/>
              <a:ahLst/>
              <a:cxnLst/>
              <a:rect l="l" t="t" r="r" b="b"/>
              <a:pathLst>
                <a:path w="4910918" h="4395482">
                  <a:moveTo>
                    <a:pt x="4786458" y="4395482"/>
                  </a:moveTo>
                  <a:lnTo>
                    <a:pt x="124460" y="4395482"/>
                  </a:lnTo>
                  <a:cubicBezTo>
                    <a:pt x="55880" y="4395482"/>
                    <a:pt x="0" y="4339602"/>
                    <a:pt x="0" y="42710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86458" y="0"/>
                  </a:lnTo>
                  <a:cubicBezTo>
                    <a:pt x="4855038" y="0"/>
                    <a:pt x="4910918" y="55880"/>
                    <a:pt x="4910918" y="124460"/>
                  </a:cubicBezTo>
                  <a:lnTo>
                    <a:pt x="4910918" y="4271022"/>
                  </a:lnTo>
                  <a:cubicBezTo>
                    <a:pt x="4910918" y="4339602"/>
                    <a:pt x="4855038" y="4395482"/>
                    <a:pt x="4786458" y="4395482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913412" y="-47515"/>
            <a:ext cx="2152431" cy="2152431"/>
          </a:xfrm>
          <a:custGeom>
            <a:avLst/>
            <a:gdLst/>
            <a:ahLst/>
            <a:cxnLst/>
            <a:rect l="l" t="t" r="r" b="b"/>
            <a:pathLst>
              <a:path w="2152431" h="2152431">
                <a:moveTo>
                  <a:pt x="0" y="0"/>
                </a:moveTo>
                <a:lnTo>
                  <a:pt x="2152430" y="0"/>
                </a:lnTo>
                <a:lnTo>
                  <a:pt x="2152430" y="2152430"/>
                </a:lnTo>
                <a:lnTo>
                  <a:pt x="0" y="2152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33688" y="3444473"/>
            <a:ext cx="8533850" cy="5830978"/>
          </a:xfrm>
          <a:custGeom>
            <a:avLst/>
            <a:gdLst/>
            <a:ahLst/>
            <a:cxnLst/>
            <a:rect l="l" t="t" r="r" b="b"/>
            <a:pathLst>
              <a:path w="8533850" h="5830978">
                <a:moveTo>
                  <a:pt x="0" y="0"/>
                </a:moveTo>
                <a:lnTo>
                  <a:pt x="8533851" y="0"/>
                </a:lnTo>
                <a:lnTo>
                  <a:pt x="8533851" y="5830978"/>
                </a:lnTo>
                <a:lnTo>
                  <a:pt x="0" y="5830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18" t="-11483" b="-114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459585" y="3444473"/>
            <a:ext cx="8515835" cy="5865281"/>
          </a:xfrm>
          <a:custGeom>
            <a:avLst/>
            <a:gdLst/>
            <a:ahLst/>
            <a:cxnLst/>
            <a:rect l="l" t="t" r="r" b="b"/>
            <a:pathLst>
              <a:path w="8515835" h="5865281">
                <a:moveTo>
                  <a:pt x="0" y="0"/>
                </a:moveTo>
                <a:lnTo>
                  <a:pt x="8515834" y="0"/>
                </a:lnTo>
                <a:lnTo>
                  <a:pt x="8515834" y="5865281"/>
                </a:lnTo>
                <a:lnTo>
                  <a:pt x="0" y="5865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52431" y="270510"/>
            <a:ext cx="13983139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DATA CLEANING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57477" y="2206965"/>
            <a:ext cx="421962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BEFORE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32020" y="2206965"/>
            <a:ext cx="421962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AFTER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4341AF-3561-A73E-7564-F74531CD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07AC1B-B157-F407-2479-3E172B265D3D}"/>
              </a:ext>
            </a:extLst>
          </p:cNvPr>
          <p:cNvGrpSpPr/>
          <p:nvPr/>
        </p:nvGrpSpPr>
        <p:grpSpPr>
          <a:xfrm>
            <a:off x="244773" y="1772152"/>
            <a:ext cx="17814627" cy="7838393"/>
            <a:chOff x="0" y="0"/>
            <a:chExt cx="4990359" cy="439548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DFE1C3-F6CF-8971-88DB-0828841F7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990359" cy="4395482"/>
            </a:xfrm>
            <a:custGeom>
              <a:avLst/>
              <a:gdLst/>
              <a:ahLst/>
              <a:cxnLst/>
              <a:rect l="l" t="t" r="r" b="b"/>
              <a:pathLst>
                <a:path w="4990359" h="4395482">
                  <a:moveTo>
                    <a:pt x="4865899" y="4395482"/>
                  </a:moveTo>
                  <a:lnTo>
                    <a:pt x="124460" y="4395482"/>
                  </a:lnTo>
                  <a:cubicBezTo>
                    <a:pt x="55880" y="4395482"/>
                    <a:pt x="0" y="4339602"/>
                    <a:pt x="0" y="42710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5899" y="0"/>
                  </a:lnTo>
                  <a:cubicBezTo>
                    <a:pt x="4934479" y="0"/>
                    <a:pt x="4990359" y="55880"/>
                    <a:pt x="4990359" y="124460"/>
                  </a:cubicBezTo>
                  <a:lnTo>
                    <a:pt x="4990359" y="4271022"/>
                  </a:lnTo>
                  <a:cubicBezTo>
                    <a:pt x="4990359" y="4339602"/>
                    <a:pt x="4934479" y="4395482"/>
                    <a:pt x="4865899" y="4395482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C75D14C-2DD9-F4E2-2D2C-27E071222AA1}"/>
              </a:ext>
            </a:extLst>
          </p:cNvPr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7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7F09E93-520E-EFC7-B648-28BF48B6A103}"/>
              </a:ext>
            </a:extLst>
          </p:cNvPr>
          <p:cNvSpPr txBox="1"/>
          <p:nvPr/>
        </p:nvSpPr>
        <p:spPr>
          <a:xfrm>
            <a:off x="2160516" y="312921"/>
            <a:ext cx="13983139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DATA MODELING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8E4B5-E6F6-6208-3291-CE88EE1F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16" y="2019300"/>
            <a:ext cx="14679684" cy="7508792"/>
          </a:xfrm>
          <a:prstGeom prst="rect">
            <a:avLst/>
          </a:prstGeom>
        </p:spPr>
      </p:pic>
      <p:pic>
        <p:nvPicPr>
          <p:cNvPr id="1026" name="Picture 2" descr="Data modelling - Free user icons">
            <a:extLst>
              <a:ext uri="{FF2B5EF4-FFF2-40B4-BE49-F238E27FC236}">
                <a16:creationId xmlns:a16="http://schemas.microsoft.com/office/drawing/2014/main" id="{F8470D1A-8FFC-B6A9-F1CA-3EFB73C8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957"/>
            <a:ext cx="3039588" cy="30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009E5E76-9756-09DC-86B8-EEBE776F2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267700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FBD54-B782-4032-BCAB-59A0AEAAF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9A10773-77D9-8110-6C74-ADB5A1167174}"/>
              </a:ext>
            </a:extLst>
          </p:cNvPr>
          <p:cNvGrpSpPr/>
          <p:nvPr/>
        </p:nvGrpSpPr>
        <p:grpSpPr>
          <a:xfrm>
            <a:off x="236685" y="1829303"/>
            <a:ext cx="17814627" cy="7838393"/>
            <a:chOff x="0" y="0"/>
            <a:chExt cx="4990359" cy="439548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E88AC2-4D71-8305-E782-4B952676D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990359" cy="4395482"/>
            </a:xfrm>
            <a:custGeom>
              <a:avLst/>
              <a:gdLst/>
              <a:ahLst/>
              <a:cxnLst/>
              <a:rect l="l" t="t" r="r" b="b"/>
              <a:pathLst>
                <a:path w="4990359" h="4395482">
                  <a:moveTo>
                    <a:pt x="4865899" y="4395482"/>
                  </a:moveTo>
                  <a:lnTo>
                    <a:pt x="124460" y="4395482"/>
                  </a:lnTo>
                  <a:cubicBezTo>
                    <a:pt x="55880" y="4395482"/>
                    <a:pt x="0" y="4339602"/>
                    <a:pt x="0" y="42710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5899" y="0"/>
                  </a:lnTo>
                  <a:cubicBezTo>
                    <a:pt x="4934479" y="0"/>
                    <a:pt x="4990359" y="55880"/>
                    <a:pt x="4990359" y="124460"/>
                  </a:cubicBezTo>
                  <a:lnTo>
                    <a:pt x="4990359" y="4271022"/>
                  </a:lnTo>
                  <a:cubicBezTo>
                    <a:pt x="4990359" y="4339602"/>
                    <a:pt x="4934479" y="4395482"/>
                    <a:pt x="4865899" y="4395482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DAC5304-8FAC-F31A-47BF-5566D1297F69}"/>
              </a:ext>
            </a:extLst>
          </p:cNvPr>
          <p:cNvSpPr txBox="1"/>
          <p:nvPr/>
        </p:nvSpPr>
        <p:spPr>
          <a:xfrm>
            <a:off x="18496174" y="957035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7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EE72AA5-844B-9CF8-5569-56D930107244}"/>
              </a:ext>
            </a:extLst>
          </p:cNvPr>
          <p:cNvSpPr txBox="1"/>
          <p:nvPr/>
        </p:nvSpPr>
        <p:spPr>
          <a:xfrm>
            <a:off x="2152430" y="375285"/>
            <a:ext cx="13983139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DAX &amp; MEASURES</a:t>
            </a:r>
          </a:p>
        </p:txBody>
      </p:sp>
      <p:pic>
        <p:nvPicPr>
          <p:cNvPr id="2050" name="Picture 2" descr="Coding - Free computer icons">
            <a:extLst>
              <a:ext uri="{FF2B5EF4-FFF2-40B4-BE49-F238E27FC236}">
                <a16:creationId xmlns:a16="http://schemas.microsoft.com/office/drawing/2014/main" id="{FC120775-5AB6-831E-4391-B378D6591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2" y="2869"/>
            <a:ext cx="2222323" cy="222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lculator - Free technology icons">
            <a:extLst>
              <a:ext uri="{FF2B5EF4-FFF2-40B4-BE49-F238E27FC236}">
                <a16:creationId xmlns:a16="http://schemas.microsoft.com/office/drawing/2014/main" id="{ED5B7622-D41D-707E-E8B4-865C5DDC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448" y="1182688"/>
            <a:ext cx="871843" cy="87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032651-AF4A-A191-EA14-972CD8794903}"/>
              </a:ext>
            </a:extLst>
          </p:cNvPr>
          <p:cNvGrpSpPr/>
          <p:nvPr/>
        </p:nvGrpSpPr>
        <p:grpSpPr>
          <a:xfrm>
            <a:off x="4776894" y="1912785"/>
            <a:ext cx="3580412" cy="7457896"/>
            <a:chOff x="0" y="0"/>
            <a:chExt cx="3045774" cy="4923054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01064CE-5F1A-6114-5F4B-6FDDE4623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3045774" cy="4923055"/>
            </a:xfrm>
            <a:custGeom>
              <a:avLst/>
              <a:gdLst/>
              <a:ahLst/>
              <a:cxnLst/>
              <a:rect l="l" t="t" r="r" b="b"/>
              <a:pathLst>
                <a:path w="3045774" h="4923055">
                  <a:moveTo>
                    <a:pt x="2921314" y="4923054"/>
                  </a:moveTo>
                  <a:lnTo>
                    <a:pt x="124460" y="4923054"/>
                  </a:lnTo>
                  <a:cubicBezTo>
                    <a:pt x="55880" y="4923054"/>
                    <a:pt x="0" y="4867174"/>
                    <a:pt x="0" y="4798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21314" y="0"/>
                  </a:lnTo>
                  <a:cubicBezTo>
                    <a:pt x="2989894" y="0"/>
                    <a:pt x="3045774" y="55880"/>
                    <a:pt x="3045774" y="124460"/>
                  </a:cubicBezTo>
                  <a:lnTo>
                    <a:pt x="3045774" y="4798594"/>
                  </a:lnTo>
                  <a:cubicBezTo>
                    <a:pt x="3045774" y="4867174"/>
                    <a:pt x="2989894" y="4923055"/>
                    <a:pt x="2921314" y="4923055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A780A5F-80BC-E339-ED41-2E3029900E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1"/>
          <a:stretch/>
        </p:blipFill>
        <p:spPr>
          <a:xfrm>
            <a:off x="5007560" y="1934271"/>
            <a:ext cx="2885689" cy="727030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68B997D-6B50-B2BC-2E25-CBB2E370F507}"/>
              </a:ext>
            </a:extLst>
          </p:cNvPr>
          <p:cNvGrpSpPr/>
          <p:nvPr/>
        </p:nvGrpSpPr>
        <p:grpSpPr>
          <a:xfrm>
            <a:off x="2896750" y="2726693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10A5C31-C7E4-B97E-B78D-CF274B848A1F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84FE47-53D8-70BC-A202-87060F9354C7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6AD52B-3949-A41F-66BF-EE0DF912A463}"/>
              </a:ext>
            </a:extLst>
          </p:cNvPr>
          <p:cNvGrpSpPr/>
          <p:nvPr/>
        </p:nvGrpSpPr>
        <p:grpSpPr>
          <a:xfrm>
            <a:off x="2891485" y="4783988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0699EBE1-3090-874B-EF64-7D517B8E11CB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14F77E-8254-DCE0-AEE0-91CCC3131858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953116-1659-9618-6BA2-27802EC5A309}"/>
              </a:ext>
            </a:extLst>
          </p:cNvPr>
          <p:cNvGrpSpPr/>
          <p:nvPr/>
        </p:nvGrpSpPr>
        <p:grpSpPr>
          <a:xfrm>
            <a:off x="2896750" y="5336886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E5E052F-75A6-5EDB-3277-F0DE95A85806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939ED-FD92-F831-6F37-5BB35F01FD77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5">
            <a:extLst>
              <a:ext uri="{FF2B5EF4-FFF2-40B4-BE49-F238E27FC236}">
                <a16:creationId xmlns:a16="http://schemas.microsoft.com/office/drawing/2014/main" id="{FE1DB25C-8F09-B817-EE0B-061EDC0F9543}"/>
              </a:ext>
            </a:extLst>
          </p:cNvPr>
          <p:cNvSpPr txBox="1"/>
          <p:nvPr/>
        </p:nvSpPr>
        <p:spPr>
          <a:xfrm>
            <a:off x="553589" y="2611047"/>
            <a:ext cx="2275537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=AVERAGE(</a:t>
            </a: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3FF37C61-0A2F-6ACD-51E5-91D3F9E8AE1E}"/>
              </a:ext>
            </a:extLst>
          </p:cNvPr>
          <p:cNvSpPr txBox="1"/>
          <p:nvPr/>
        </p:nvSpPr>
        <p:spPr>
          <a:xfrm>
            <a:off x="906739" y="4627100"/>
            <a:ext cx="2275537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=COUNT(</a:t>
            </a:r>
          </a:p>
        </p:txBody>
      </p:sp>
      <p:sp>
        <p:nvSpPr>
          <p:cNvPr id="2048" name="TextBox 5">
            <a:extLst>
              <a:ext uri="{FF2B5EF4-FFF2-40B4-BE49-F238E27FC236}">
                <a16:creationId xmlns:a16="http://schemas.microsoft.com/office/drawing/2014/main" id="{D47C5ED9-15CE-DDBE-925A-A48A138A3BC7}"/>
              </a:ext>
            </a:extLst>
          </p:cNvPr>
          <p:cNvSpPr txBox="1"/>
          <p:nvPr/>
        </p:nvSpPr>
        <p:spPr>
          <a:xfrm>
            <a:off x="0" y="5166079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=COUNTROWS(</a:t>
            </a:r>
          </a:p>
        </p:txBody>
      </p: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CACBD424-2C05-2AC0-DD71-077EAE34F1B4}"/>
              </a:ext>
            </a:extLst>
          </p:cNvPr>
          <p:cNvGrpSpPr/>
          <p:nvPr/>
        </p:nvGrpSpPr>
        <p:grpSpPr>
          <a:xfrm>
            <a:off x="2896750" y="6521350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51" name="Freeform 7">
              <a:extLst>
                <a:ext uri="{FF2B5EF4-FFF2-40B4-BE49-F238E27FC236}">
                  <a16:creationId xmlns:a16="http://schemas.microsoft.com/office/drawing/2014/main" id="{2D5890C0-762D-B2FB-2699-0C012BBBDD3F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1EECFAE2-BCBE-1EC6-4041-EF80569DC9F2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4" name="TextBox 5">
            <a:extLst>
              <a:ext uri="{FF2B5EF4-FFF2-40B4-BE49-F238E27FC236}">
                <a16:creationId xmlns:a16="http://schemas.microsoft.com/office/drawing/2014/main" id="{C3E68283-4AF8-B3EA-B7CD-10AC23B04E31}"/>
              </a:ext>
            </a:extLst>
          </p:cNvPr>
          <p:cNvSpPr txBox="1"/>
          <p:nvPr/>
        </p:nvSpPr>
        <p:spPr>
          <a:xfrm>
            <a:off x="185898" y="6364462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=CALCULATE(</a:t>
            </a:r>
          </a:p>
        </p:txBody>
      </p: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B67E49D0-C0EC-19F2-3C9A-FD8BAC971AE5}"/>
              </a:ext>
            </a:extLst>
          </p:cNvPr>
          <p:cNvGrpSpPr/>
          <p:nvPr/>
        </p:nvGrpSpPr>
        <p:grpSpPr>
          <a:xfrm>
            <a:off x="2888853" y="7427125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56" name="Freeform 7">
              <a:extLst>
                <a:ext uri="{FF2B5EF4-FFF2-40B4-BE49-F238E27FC236}">
                  <a16:creationId xmlns:a16="http://schemas.microsoft.com/office/drawing/2014/main" id="{534841D8-BE6E-1354-8C20-FD9D18EDE03B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799C2E5A-556C-7F58-E15D-FF1362BE1D88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8" name="TextBox 5">
            <a:extLst>
              <a:ext uri="{FF2B5EF4-FFF2-40B4-BE49-F238E27FC236}">
                <a16:creationId xmlns:a16="http://schemas.microsoft.com/office/drawing/2014/main" id="{3C76CFCA-ECE6-074D-71EB-8651FC1800BE}"/>
              </a:ext>
            </a:extLst>
          </p:cNvPr>
          <p:cNvSpPr txBox="1"/>
          <p:nvPr/>
        </p:nvSpPr>
        <p:spPr>
          <a:xfrm>
            <a:off x="1339475" y="7304697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=MAX(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E6BF4B2F-9795-9865-79A8-FC4A8E536EC6}"/>
              </a:ext>
            </a:extLst>
          </p:cNvPr>
          <p:cNvGrpSpPr/>
          <p:nvPr/>
        </p:nvGrpSpPr>
        <p:grpSpPr>
          <a:xfrm>
            <a:off x="2896750" y="8258711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60" name="Freeform 7">
              <a:extLst>
                <a:ext uri="{FF2B5EF4-FFF2-40B4-BE49-F238E27FC236}">
                  <a16:creationId xmlns:a16="http://schemas.microsoft.com/office/drawing/2014/main" id="{88C3A723-390C-BCC4-9AF0-414711D0B131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249601F6-11B3-C3EA-78F0-73D49CDC3A25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TextBox 5">
            <a:extLst>
              <a:ext uri="{FF2B5EF4-FFF2-40B4-BE49-F238E27FC236}">
                <a16:creationId xmlns:a16="http://schemas.microsoft.com/office/drawing/2014/main" id="{F3F46696-B6BC-1615-035E-FD15B2016C97}"/>
              </a:ext>
            </a:extLst>
          </p:cNvPr>
          <p:cNvSpPr txBox="1"/>
          <p:nvPr/>
        </p:nvSpPr>
        <p:spPr>
          <a:xfrm>
            <a:off x="1001101" y="8112473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=DIVIDE(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25DBB6-86CB-8AD1-195F-B604614797E6}"/>
              </a:ext>
            </a:extLst>
          </p:cNvPr>
          <p:cNvGrpSpPr/>
          <p:nvPr/>
        </p:nvGrpSpPr>
        <p:grpSpPr>
          <a:xfrm>
            <a:off x="13720983" y="1932181"/>
            <a:ext cx="3580412" cy="7457896"/>
            <a:chOff x="0" y="0"/>
            <a:chExt cx="3045774" cy="4923054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32D54EB7-BF99-B800-B209-E0EE43758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3045774" cy="4923055"/>
            </a:xfrm>
            <a:custGeom>
              <a:avLst/>
              <a:gdLst/>
              <a:ahLst/>
              <a:cxnLst/>
              <a:rect l="l" t="t" r="r" b="b"/>
              <a:pathLst>
                <a:path w="3045774" h="4923055">
                  <a:moveTo>
                    <a:pt x="2921314" y="4923054"/>
                  </a:moveTo>
                  <a:lnTo>
                    <a:pt x="124460" y="4923054"/>
                  </a:lnTo>
                  <a:cubicBezTo>
                    <a:pt x="55880" y="4923054"/>
                    <a:pt x="0" y="4867174"/>
                    <a:pt x="0" y="4798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21314" y="0"/>
                  </a:lnTo>
                  <a:cubicBezTo>
                    <a:pt x="2989894" y="0"/>
                    <a:pt x="3045774" y="55880"/>
                    <a:pt x="3045774" y="124460"/>
                  </a:cubicBezTo>
                  <a:lnTo>
                    <a:pt x="3045774" y="4798594"/>
                  </a:lnTo>
                  <a:cubicBezTo>
                    <a:pt x="3045774" y="4867174"/>
                    <a:pt x="2989894" y="4923055"/>
                    <a:pt x="2921314" y="4923055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298AB27-A644-7AFC-16FD-A3F5117AA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5690" y="1942915"/>
            <a:ext cx="2999100" cy="728904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558400-C801-3995-E86E-BCC938BE0015}"/>
              </a:ext>
            </a:extLst>
          </p:cNvPr>
          <p:cNvGrpSpPr/>
          <p:nvPr/>
        </p:nvGrpSpPr>
        <p:grpSpPr>
          <a:xfrm>
            <a:off x="11863144" y="3123454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CEF3D47-BDC0-FB54-AF96-D27430DBD3C4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148F8A-D3D3-7E39-5379-40246F77D2FB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BBAE0C-A918-9AAC-D00C-38A3F3283D42}"/>
              </a:ext>
            </a:extLst>
          </p:cNvPr>
          <p:cNvGrpSpPr/>
          <p:nvPr/>
        </p:nvGrpSpPr>
        <p:grpSpPr>
          <a:xfrm>
            <a:off x="11857879" y="3698096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E7B6DDD6-EFA0-8E60-9B54-44517E599FFD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2D65DB-253E-B400-3636-B071E2322AAF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54DE6D15-F61B-D1C8-3A68-75691B9F7DCA}"/>
              </a:ext>
            </a:extLst>
          </p:cNvPr>
          <p:cNvGrpSpPr/>
          <p:nvPr/>
        </p:nvGrpSpPr>
        <p:grpSpPr>
          <a:xfrm>
            <a:off x="11859613" y="4865434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64" name="Freeform 7">
              <a:extLst>
                <a:ext uri="{FF2B5EF4-FFF2-40B4-BE49-F238E27FC236}">
                  <a16:creationId xmlns:a16="http://schemas.microsoft.com/office/drawing/2014/main" id="{4032BFA9-EA36-7D4F-EF07-120094460293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9E97AFF9-01CF-991A-B510-B146C5A0A22F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D66DC2EC-7858-CB39-8565-21CFEEBC08F5}"/>
              </a:ext>
            </a:extLst>
          </p:cNvPr>
          <p:cNvGrpSpPr/>
          <p:nvPr/>
        </p:nvGrpSpPr>
        <p:grpSpPr>
          <a:xfrm>
            <a:off x="11863144" y="2204359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67" name="Freeform 7">
              <a:extLst>
                <a:ext uri="{FF2B5EF4-FFF2-40B4-BE49-F238E27FC236}">
                  <a16:creationId xmlns:a16="http://schemas.microsoft.com/office/drawing/2014/main" id="{9350D329-2068-C44B-0092-24253249C96D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7E8B1767-1156-ECA2-382E-65750C5071DC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9" name="TextBox 5">
            <a:extLst>
              <a:ext uri="{FF2B5EF4-FFF2-40B4-BE49-F238E27FC236}">
                <a16:creationId xmlns:a16="http://schemas.microsoft.com/office/drawing/2014/main" id="{4729E7D3-A426-181A-CE27-11BC23B08316}"/>
              </a:ext>
            </a:extLst>
          </p:cNvPr>
          <p:cNvSpPr txBox="1"/>
          <p:nvPr/>
        </p:nvSpPr>
        <p:spPr>
          <a:xfrm>
            <a:off x="9491082" y="2088881"/>
            <a:ext cx="3712434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=GROUPBY(</a:t>
            </a:r>
          </a:p>
        </p:txBody>
      </p:sp>
      <p:sp>
        <p:nvSpPr>
          <p:cNvPr id="2070" name="TextBox 5">
            <a:extLst>
              <a:ext uri="{FF2B5EF4-FFF2-40B4-BE49-F238E27FC236}">
                <a16:creationId xmlns:a16="http://schemas.microsoft.com/office/drawing/2014/main" id="{1AE8CA33-E5D1-C339-82C9-2CA210BC2605}"/>
              </a:ext>
            </a:extLst>
          </p:cNvPr>
          <p:cNvSpPr txBox="1"/>
          <p:nvPr/>
        </p:nvSpPr>
        <p:spPr>
          <a:xfrm>
            <a:off x="10783786" y="2988343"/>
            <a:ext cx="2275537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=IF(</a:t>
            </a:r>
          </a:p>
        </p:txBody>
      </p:sp>
      <p:sp>
        <p:nvSpPr>
          <p:cNvPr id="2071" name="TextBox 5">
            <a:extLst>
              <a:ext uri="{FF2B5EF4-FFF2-40B4-BE49-F238E27FC236}">
                <a16:creationId xmlns:a16="http://schemas.microsoft.com/office/drawing/2014/main" id="{7FCBE7A4-CDA0-9F84-E38A-D900CA2C4AAC}"/>
              </a:ext>
            </a:extLst>
          </p:cNvPr>
          <p:cNvSpPr txBox="1"/>
          <p:nvPr/>
        </p:nvSpPr>
        <p:spPr>
          <a:xfrm>
            <a:off x="9676620" y="3541208"/>
            <a:ext cx="2275537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=FORMAT(</a:t>
            </a:r>
          </a:p>
        </p:txBody>
      </p:sp>
      <p:sp>
        <p:nvSpPr>
          <p:cNvPr id="2072" name="TextBox 5">
            <a:extLst>
              <a:ext uri="{FF2B5EF4-FFF2-40B4-BE49-F238E27FC236}">
                <a16:creationId xmlns:a16="http://schemas.microsoft.com/office/drawing/2014/main" id="{17AE8340-83BA-CAF2-AAF9-197C087FADE1}"/>
              </a:ext>
            </a:extLst>
          </p:cNvPr>
          <p:cNvSpPr txBox="1"/>
          <p:nvPr/>
        </p:nvSpPr>
        <p:spPr>
          <a:xfrm>
            <a:off x="10130289" y="4714243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=TOPN(</a:t>
            </a:r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DA7B1B56-47D5-460C-1AF1-5EE61FC40A08}"/>
              </a:ext>
            </a:extLst>
          </p:cNvPr>
          <p:cNvGrpSpPr/>
          <p:nvPr/>
        </p:nvGrpSpPr>
        <p:grpSpPr>
          <a:xfrm>
            <a:off x="11857879" y="7426649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74" name="Freeform 7">
              <a:extLst>
                <a:ext uri="{FF2B5EF4-FFF2-40B4-BE49-F238E27FC236}">
                  <a16:creationId xmlns:a16="http://schemas.microsoft.com/office/drawing/2014/main" id="{081B55B8-D830-859F-EAAF-9B3338313E57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7425181F-43FD-3E48-4745-E43D2DA9B39A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6" name="TextBox 5">
            <a:extLst>
              <a:ext uri="{FF2B5EF4-FFF2-40B4-BE49-F238E27FC236}">
                <a16:creationId xmlns:a16="http://schemas.microsoft.com/office/drawing/2014/main" id="{A484A19B-FAF6-25F0-B92E-B4AFEDCA6E2D}"/>
              </a:ext>
            </a:extLst>
          </p:cNvPr>
          <p:cNvSpPr txBox="1"/>
          <p:nvPr/>
        </p:nvSpPr>
        <p:spPr>
          <a:xfrm>
            <a:off x="10334382" y="7286874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=SUM(</a:t>
            </a:r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915B5882-4E96-BDC3-678A-BC8A7CD0AF7B}"/>
              </a:ext>
            </a:extLst>
          </p:cNvPr>
          <p:cNvGrpSpPr/>
          <p:nvPr/>
        </p:nvGrpSpPr>
        <p:grpSpPr>
          <a:xfrm>
            <a:off x="11857879" y="5762151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78" name="Freeform 7">
              <a:extLst>
                <a:ext uri="{FF2B5EF4-FFF2-40B4-BE49-F238E27FC236}">
                  <a16:creationId xmlns:a16="http://schemas.microsoft.com/office/drawing/2014/main" id="{86CC323C-CD4F-E071-CCED-EA4B09BDDA23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79" name="Rectangle 2078">
              <a:extLst>
                <a:ext uri="{FF2B5EF4-FFF2-40B4-BE49-F238E27FC236}">
                  <a16:creationId xmlns:a16="http://schemas.microsoft.com/office/drawing/2014/main" id="{7528BAF8-EBD2-6064-DDC7-65AB04B8E5F3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2" name="TextBox 5">
            <a:extLst>
              <a:ext uri="{FF2B5EF4-FFF2-40B4-BE49-F238E27FC236}">
                <a16:creationId xmlns:a16="http://schemas.microsoft.com/office/drawing/2014/main" id="{65D1E302-11F1-9393-0879-F13C78A1BE8D}"/>
              </a:ext>
            </a:extLst>
          </p:cNvPr>
          <p:cNvSpPr txBox="1"/>
          <p:nvPr/>
        </p:nvSpPr>
        <p:spPr>
          <a:xfrm>
            <a:off x="8382000" y="5641733"/>
            <a:ext cx="4400090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=CONCATENATEX(</a:t>
            </a:r>
          </a:p>
        </p:txBody>
      </p:sp>
      <p:pic>
        <p:nvPicPr>
          <p:cNvPr id="2114" name="Picture 2113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9E170143-3F53-BB8B-70B1-25FC3AB07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99" y="8385782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0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  <p:bldP spid="31" grpId="0"/>
      <p:bldP spid="2048" grpId="0"/>
      <p:bldP spid="2054" grpId="0"/>
      <p:bldP spid="2058" grpId="0"/>
      <p:bldP spid="2062" grpId="0"/>
      <p:bldP spid="2069" grpId="0"/>
      <p:bldP spid="2070" grpId="0"/>
      <p:bldP spid="2071" grpId="0"/>
      <p:bldP spid="2072" grpId="0"/>
      <p:bldP spid="2076" grpId="0"/>
      <p:bldP spid="21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EFD0911B-D834-4C50-AB4D-16184895E6D6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9VZ227bOBD9FUPPxoKkblTe0iTFLtpctim6D4tgMSSHjlpZ8lJSmmzhf98RJbeuk9qN6yZuACMSNRrOnDk8GkqfApPXswLuzmCKwUHwoqo+TMF9GCXBOCiHsfPzV6eHb179c3Z4ekLD1azJq7IODj4FDbgJNu/yuoWi80CDf1+NAyiKC5h0ZxaKGsfBDF1dlVDk/2FvTJca1+J8HODtrKgcdC4vG2iwc3tD5nROc/PfQpoRdJPf4CXqph8FJZFhpFmWqMgYYYXs4q17Ax/Zgyadaz/9UVU2kJc0TTdmrQUexVZHsTQxapFJ6MbrvJwUQ8Bf7n17N+tQqa+B/hMa6j1N2/mZzykdwETFYay0wERkigE3yba+QgZpKIWGTCbGSq25Etv6UuQqzcKIKR7JhEtMGN/Wl4ytYgwEhGgMylQz3B6vkGurtJIp44olEqWOt/WVMQ6WawwZMyHLtJSCbesrQcA0pZ9mNktVIkBujZfVGQ9txEIhFNgs4lSFrX3FPOWcC7AyIm5IIG5v9DWjxXgGN/kEmsrd98kSy8CEOiOiCZMpESabccun5PS+r1RrhVxLjEWMNspCoTbzv8HbRlW3971FUQrMoOAmQoyJdALDbSMLrTVccaqm0EgMSZT1VbB50QxCoO5ObmeONIyUrfd1aG6g1GgCL1QO616XPgWnCHXrvFqdfHXhsmqdxjdo/aWyyZu7zk9RjBa3dMFcuIo00V96WzVQjGjAtF6+RsdtL4fe8Lr6eOSQdNEEB2x+RSNrc9fgzNep04kz6F7c+bSOc7dQUTFeifxpUqIcyFhzJtFoEaVGMpOCyTK7H8WYLeKud4N/5wSjjNsoYhHjXGqRsCSBfcj2FG5Hx9VHspzir8u2lSx6ghkWYhJl1pDkpkogJhDvA+Qdwc7pxCvxzggWRnECCpXKQh0bnTKpk43ZHtGkk8rlmqZZTfioKtpp+b35vqZWajQblvtNN7aS9eV1bpsH0h0/JfRLeqTuRt8KaWMFTFW2zdE1uOb5qf9wSvOrRctM198vNcVDxfsIf1KJr/r2KWUqVpaLBGzKjWGGR/tEyDVL8Ek5ee9JeZoTu3CrZw+Q7Z7wck1az0LOpXL3/FSRECaihtJQb55GqU0w3chP0u4zwra36UzeLfapBOVLV0298bCTrlv1b4uUzirKl4sLdPzn4mCdp45/n1NdPOhGlkCsKNJx0JffE3e4A5bvWC7TF2OqwiUWBP/3w92f+IBW4D3GWrt81nd440UUNseCTGmm850S8HMcsBrHS4/J6Fzr1jmkpbsgHFUuOIh95XsAxBJa34sv+fnrGrvwPGKlyZshvD9WoKt3DqpPAlSB33bwmXDzuW+CfkxB7+GwNrpn1dAHq/74xqpoa1rWaF6A2xMV/Sadd62fjyv2oKBgEk3tNQothRQht/HmPc2On/Bmee/ygNyPTpzb8Iz/ZXqOw8nE4QQWknPys7AbKDBaXeAv23JgfLzN6vIB/tC62isA9qOL0WGsdWZ0lAmOOssyyfQ+bHKXGr8LdKPf6f7d7XXjUEAWRzqxxgICJAbZPiT9mPd4z6I/x93XlWd+VtM+YN0bp6eN5QfffhUE+GMUja8q2s+p77NI0zB3L0tIXQEHSAFDnlrNuEm3/G7l3X0ZCaboJr70VdvUM9B4AWXfj8/6WHL0dkQZKE1XR3/sN2uvc5KHfuJ3ULR+h9J9nQz8JBRLPrTXa27ovlku+mv6+x91zTeoPh0AAA==&quot;"/>
    <we:property name="creatorSessionId" value="&quot;8099fd4d-2599-42e6-84d7-b731016ae492&quot;"/>
    <we:property name="creatorTenantId" value="&quot;a86ca211-c918-4c77-8b32-440c27aa3100&quot;"/>
    <we:property name="creatorUserId" value="&quot;1003200278C5BD7A&quot;"/>
    <we:property name="datasetId" value="&quot;f268d316-e9f2-4a5c-a4cf-1e9b8c752fb2&quot;"/>
    <we:property name="embedUrl" value="&quot;/reportEmbed?reportId=a68d64e5-f8b6-438b-af85-2785a8718c6b&amp;groupId=ffab5758-40dd-4b24-aa75-0ef47e7e9342&amp;w=2&amp;config=eyJjbHVzdGVyVXJsIjoiaHR0cHM6Ly9XQUJJLU5PUlRILUVVUk9QRS1yZWRpcmVjdC5hbmFseXNpcy53aW5kb3dzLm5ldCIsImVtYmVkRmVhdHVyZXMiOnsidXNhZ2VNZXRyaWNzVk5leHQiOnRydWV9fQ%3D%3D&amp;disableSensitivityBanner=true&quot;"/>
    <we:property name="initialStateBookmark" value="&quot;H4sIAAAAAAAAA9VZ227bOBD9FUPPxoKkblTe0iTFLtpctim6D4tgMSSHjlpZ8lJSmmzhf98RJbeuk9qN6yZuACMSNRrOnDk8GkqfApPXswLuzmCKwUHwoqo+TMF9GCXBOCiHsfPzV6eHb179c3Z4ekLD1azJq7IODj4FDbgJNu/yuoWi80CDf1+NAyiKC5h0ZxaKGsfBDF1dlVDk/2FvTJca1+J8HODtrKgcdC4vG2iwc3tD5nROc/PfQpoRdJPf4CXqph8FJZFhpFmWqMgYYYXs4q17Ax/Zgyadaz/9UVU2kJc0TTdmrQUexVZHsTQxapFJ6MbrvJwUQ8Bf7n17N+tQqa+B/hMa6j1N2/mZzykdwETFYay0wERkigE3yba+QgZpKIWGTCbGSq25Etv6UuQqzcKIKR7JhEtMGN/Wl4ytYgwEhGgMylQz3B6vkGurtJIp44olEqWOt/WVMQ6WawwZMyHLtJSCbesrQcA0pZ9mNktVIkBujZfVGQ9txEIhFNgs4lSFrX3FPOWcC7AyIm5IIG5v9DWjxXgGN/kEmsrd98kSy8CEOiOiCZMpESabccun5PS+r1RrhVxLjEWMNspCoTbzv8HbRlW3971FUQrMoOAmQoyJdALDbSMLrTVccaqm0EgMSZT1VbB50QxCoO5ObmeONIyUrfd1aG6g1GgCL1QO616XPgWnCHXrvFqdfHXhsmqdxjdo/aWyyZu7zk9RjBa3dMFcuIo00V96WzVQjGjAtF6+RsdtL4fe8Lr6eOSQdNEEB2x+RSNrc9fgzNep04kz6F7c+bSOc7dQUTFeifxpUqIcyFhzJtFoEaVGMpOCyTK7H8WYLeKud4N/5wSjjNsoYhHjXGqRsCSBfcj2FG5Hx9VHspzir8u2lSx6ghkWYhJl1pDkpkogJhDvA+Qdwc7pxCvxzggWRnECCpXKQh0bnTKpk43ZHtGkk8rlmqZZTfioKtpp+b35vqZWajQblvtNN7aS9eV1bpsH0h0/JfRLeqTuRt8KaWMFTFW2zdE1uOb5qf9wSvOrRctM198vNcVDxfsIf1KJr/r2KWUqVpaLBGzKjWGGR/tEyDVL8Ek5ee9JeZoTu3CrZw+Q7Z7wck1az0LOpXL3/FSRECaihtJQb55GqU0w3chP0u4zwra36UzeLfapBOVLV0298bCTrlv1b4uUzirKl4sLdPzn4mCdp45/n1NdPOhGlkCsKNJx0JffE3e4A5bvWC7TF2OqwiUWBP/3w92f+IBW4D3GWrt81nd440UUNseCTGmm850S8HMcsBrHS4/J6Fzr1jmkpbsgHFUuOIh95XsAxBJa34sv+fnrGrvwPGKlyZshvD9WoKt3DqpPAlSB33bwmXDzuW+CfkxB7+GwNrpn1dAHq/74xqpoa1rWaF6A2xMV/Sadd62fjyv2oKBgEk3tNQothRQht/HmPc2On/Bmee/ygNyPTpzb8Iz/ZXqOw8nE4QQWknPys7AbKDBaXeAv23JgfLzN6vIB/tC62isA9qOL0WGsdWZ0lAmOOssyyfQ+bHKXGr8LdKPf6f7d7XXjUEAWRzqxxgICJAbZPiT9mPd4z6I/x93XlWd+VtM+YN0bp6eN5QfffhUE+GMUja8q2s+p77NI0zB3L0tIXQEHSAFDnlrNuEm3/G7l3X0ZCaboJr70VdvUM9B4AWXfj8/6WHL0dkQZKE1XR3/sN2uvc5KHfuJ3ULR+h9J9nQz8JBRLPrTXa27ovlku+mv6+x91zTeoPh0AAA==&quot;"/>
    <we:property name="isFiltersActionButtonVisible" value="true"/>
    <we:property name="isVisualContainerHeaderHidden" value="false"/>
    <we:property name="pageDisplayName" value="&quot; Manufacturing Dashboard&quot;"/>
    <we:property name="pageName" value="&quot;ab8e0e4c096b4dd2f286&quot;"/>
    <we:property name="reportEmbeddedTime" value="&quot;2025-04-06T17:50:32.365Z&quot;"/>
    <we:property name="reportName" value="&quot;Manufacturing Downtime lastedit&quot;"/>
    <we:property name="reportState" value="&quot;CONNECTED&quot;"/>
    <we:property name="reportUrl" value="&quot;/groups/ffab5758-40dd-4b24-aa75-0ef47e7e9342/reports/a68d64e5-f8b6-438b-af85-2785a8718c6b/ab8e0e4c096b4dd2f286?bookmarkGuid=b75f5f5e-5c21-491c-8d12-7033d3785a2e&amp;bookmarkUsage=1&amp;ctid=a86ca211-c918-4c77-8b32-440c27aa3100&amp;fromEntryPoint=export&amp;pbi_source=storytelling_addin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354</Words>
  <Application>Microsoft Office PowerPoint</Application>
  <PresentationFormat>Custom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TAN Mon Cheri</vt:lpstr>
      <vt:lpstr>Arial</vt:lpstr>
      <vt:lpstr>Calibri</vt:lpstr>
      <vt:lpstr>TT Commons Pro</vt:lpstr>
      <vt:lpstr>TT Commons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Keynote Presentation</dc:title>
  <dc:creator>lenovo</dc:creator>
  <cp:lastModifiedBy>Shaza Matar</cp:lastModifiedBy>
  <cp:revision>33</cp:revision>
  <dcterms:created xsi:type="dcterms:W3CDTF">2006-08-16T00:00:00Z</dcterms:created>
  <dcterms:modified xsi:type="dcterms:W3CDTF">2025-04-06T19:57:08Z</dcterms:modified>
  <dc:identifier>DAGh5GcNPSA</dc:identifier>
</cp:coreProperties>
</file>